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2" r:id="rId47"/>
    <p:sldId id="301" r:id="rId48"/>
    <p:sldId id="303" r:id="rId49"/>
  </p:sldIdLst>
  <p:sldSz cx="9144000" cy="5143500" type="screen16x9"/>
  <p:notesSz cx="6858000" cy="9144000"/>
  <p:embeddedFontLst>
    <p:embeddedFont>
      <p:font typeface="Consolas" panose="020B0609020204030204" pitchFamily="49"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Verdana" panose="020B060403050404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4" y="4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0cbd1d22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0cbd1d2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2e47be06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2e47be06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2e47be06a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2e47be06a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0cbd1d22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0cbd1d2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b0cbd1d22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b0cbd1d22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2e92d515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2e92d515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12680fe0b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12680fe0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118c7e5854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118c7e585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1232305ba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1232305b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1232305ba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1232305b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1232305ba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1232305ba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b0cbd1d22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b0cbd1d22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eb5a9a1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2eb5a9a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2eb5a9a1f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2eb5a9a1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2eb5a9a1f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2eb5a9a1f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62a4f475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62a4f475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e92d5157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2e92d5157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2680fe0b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2680fe0b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675be6b4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6675be6b4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28247e7500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28247e7500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62a4f475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62a4f47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62a4f475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62a4f475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2e47be06a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2e47be06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62a4f475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62a4f475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a:solidFill>
                  <a:srgbClr val="373A3C"/>
                </a:solidFill>
                <a:latin typeface="Roboto"/>
                <a:ea typeface="Roboto"/>
                <a:cs typeface="Roboto"/>
                <a:sym typeface="Roboto"/>
              </a:rPr>
              <a:t>First, you must import your data into R. This typically means that you take data stored in a file, database, or web application programming interface (API) and load it into a data frame in R. If you can’t get your data into R, you can’t do data science on it!</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you’ve imported your data, it is a good idea to tidy it. Tidying your data means storing it in a consistent form that matches the semantics of the dataset with how it is stored. In brief, when your data is tidy, each column is a variable, and each row is an observation. Tidy data is important because the consistent structure lets you focus your efforts on answering questions about the data, not fighting to get the data into the right form for different functions.</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 have tidy data, a common next step is to transform it. Transformation includes narrowing in on observations of interest (like all people in one city or all data from the last year), creating new variables that are functions of existing variables (like computing speed from distance and time), and calculating a set of summary statistics (like counts or means). Together, tidying and transforming are called wrangling because getting your data in a form that’s natural to work with often feels like a fight!</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 have tidy data with the variables you need, there are two main engines of knowledge generation: visualization and modeling. These have complementary strengths and weaknesses, so any real analysis will iterate between them many times.</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Visualization is a fundamentally human activity. A good visualization will show you things you did not expect or raise new questions about the data. A good visualization might also hint that you’re asking the wrong question or that you need to collect different data. Visualizations can surprise you, and they don’t scale particularly well because they require a human to interpret them.</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Models are complementary tools to visualization. Once you have made your questions sufficiently precise, you can use a model to answer them. Models are a fundamentally mathematical or computational tool, so they generally scale well. Even when they don’t, it’s usually cheaper to buy more computers than it is to buy more brains! But every model makes assumptions, and by its very nature a model cannot question its own assumptions. That means a model cannot fundamentally surprise you.</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The last step of data science is communication, an absolutely critical part of any data analysis project. It doesn’t matter how well your models and visualization have led you to understand the data unless you can also communicate your results to others.</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Surrounding all these tools is programming. Programming is a cross-cutting tool that you use in nearly every part of a data science project. You don’t need to be an expert programmer to be a successful data scientist, but learning more about programming pays off because becoming a better programmer allows you to automate common tasks and solve new problems with greater ease.</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1200"/>
              </a:spcAft>
              <a:buNone/>
            </a:pPr>
            <a:r>
              <a:rPr lang="en" sz="1350">
                <a:solidFill>
                  <a:srgbClr val="373A3C"/>
                </a:solidFill>
                <a:latin typeface="Roboto"/>
                <a:ea typeface="Roboto"/>
                <a:cs typeface="Roboto"/>
                <a:sym typeface="Roboto"/>
              </a:rPr>
              <a:t>You’ll use these tools in every data science project, but they’re not enough for most projects. There’s a rough 80-20 rule at play; you can tackle about 80% of every project using the tools you’ll learn in this book, but you’ll need other tools to tackle the remaining 20%. Throughout this book, we’ll point you to resources where you can learn more.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193c3f1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193c3f1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680fe0b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680fe0b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1232305ba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1232305b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118c7e585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118c7e585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118c7e585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118c7e585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118c7e585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118c7e58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18c7e5854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18c7e585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13b96b5cb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13b96b5cb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2eb5a9a1f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2eb5a9a1f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2e47be06a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2e47be06a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6675be6b4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6675be6b4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660ee19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660ee19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2ef14ef3f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2ef14ef3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118c7e585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118c7e585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b4bdbc02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b4bdbc02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13b96b5cb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13b96b5cb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2ef14ef3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2ef14ef3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b8cd840fd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b8cd840f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2ef14ef3f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2ef14ef3f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b0cbd1d22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b0cbd1d22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b0cbd1d22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b0cbd1d22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b0cbd1d22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b0cbd1d22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b0cbd1d22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b0cbd1d22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b0cbd1d22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b0cbd1d22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r4ds.hadley.nz/"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hyperlink" Target="https://r4ds.hadley.nz/data-visualize.html"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506650"/>
            <a:ext cx="8839200" cy="36843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p:nvPr/>
        </p:nvSpPr>
        <p:spPr>
          <a:xfrm>
            <a:off x="1545950" y="890950"/>
            <a:ext cx="4883400" cy="26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a:p>
            <a:pPr marL="0" lvl="0" indent="0" algn="ctr" rtl="0">
              <a:spcBef>
                <a:spcPts val="0"/>
              </a:spcBef>
              <a:spcAft>
                <a:spcPts val="0"/>
              </a:spcAft>
              <a:buNone/>
            </a:pPr>
            <a:r>
              <a:rPr lang="en" sz="4600">
                <a:solidFill>
                  <a:schemeClr val="dk1"/>
                </a:solidFill>
              </a:rPr>
              <a:t>Introductions</a:t>
            </a:r>
            <a:endParaRPr sz="4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3"/>
          <p:cNvSpPr txBox="1"/>
          <p:nvPr/>
        </p:nvSpPr>
        <p:spPr>
          <a:xfrm>
            <a:off x="1545950" y="890950"/>
            <a:ext cx="4883400" cy="26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a:p>
            <a:pPr marL="0" lvl="0" indent="0" algn="ctr" rtl="0">
              <a:spcBef>
                <a:spcPts val="0"/>
              </a:spcBef>
              <a:spcAft>
                <a:spcPts val="0"/>
              </a:spcAft>
              <a:buNone/>
            </a:pPr>
            <a:r>
              <a:rPr lang="en" sz="4600">
                <a:solidFill>
                  <a:schemeClr val="dk1"/>
                </a:solidFill>
              </a:rPr>
              <a:t>Survey</a:t>
            </a:r>
            <a:endParaRPr sz="4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4"/>
          <p:cNvPicPr preferRelativeResize="0"/>
          <p:nvPr/>
        </p:nvPicPr>
        <p:blipFill>
          <a:blip r:embed="rId3">
            <a:alphaModFix/>
          </a:blip>
          <a:stretch>
            <a:fillRect/>
          </a:stretch>
        </p:blipFill>
        <p:spPr>
          <a:xfrm>
            <a:off x="152400" y="495575"/>
            <a:ext cx="8839198" cy="37566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p:nvPr/>
        </p:nvSpPr>
        <p:spPr>
          <a:xfrm>
            <a:off x="269200" y="170550"/>
            <a:ext cx="7998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a:solidFill>
                  <a:schemeClr val="dk1"/>
                </a:solidFill>
                <a:highlight>
                  <a:srgbClr val="FFFFFF"/>
                </a:highlight>
                <a:latin typeface="Roboto"/>
                <a:ea typeface="Roboto"/>
                <a:cs typeface="Roboto"/>
                <a:sym typeface="Roboto"/>
              </a:rPr>
              <a:t>For next week</a:t>
            </a: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 Introduction of Wickham and Grolemund</a:t>
            </a:r>
            <a:endParaRPr sz="2400">
              <a:solidFill>
                <a:schemeClr val="dk1"/>
              </a:solidFill>
            </a:endParaRPr>
          </a:p>
        </p:txBody>
      </p:sp>
      <p:pic>
        <p:nvPicPr>
          <p:cNvPr id="122" name="Google Shape;122;p25"/>
          <p:cNvPicPr preferRelativeResize="0"/>
          <p:nvPr/>
        </p:nvPicPr>
        <p:blipFill>
          <a:blip r:embed="rId3">
            <a:alphaModFix/>
          </a:blip>
          <a:stretch>
            <a:fillRect/>
          </a:stretch>
        </p:blipFill>
        <p:spPr>
          <a:xfrm>
            <a:off x="442875" y="1517000"/>
            <a:ext cx="6202050" cy="338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txBox="1"/>
          <p:nvPr/>
        </p:nvSpPr>
        <p:spPr>
          <a:xfrm>
            <a:off x="833375" y="181975"/>
            <a:ext cx="7258200" cy="474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u="sng"/>
              <a:t>Agenda</a:t>
            </a:r>
            <a:endParaRPr sz="3000">
              <a:solidFill>
                <a:schemeClr val="dk1"/>
              </a:solidFill>
            </a:endParaRPr>
          </a:p>
          <a:p>
            <a:pPr marL="0" lvl="0" indent="0" algn="l" rtl="0">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marL="0" lvl="0" indent="0" algn="l" rtl="0">
              <a:spcBef>
                <a:spcPts val="0"/>
              </a:spcBef>
              <a:spcAft>
                <a:spcPts val="0"/>
              </a:spcAft>
              <a:buNone/>
            </a:pPr>
            <a:r>
              <a:rPr lang="en" sz="3000"/>
              <a:t>-Setting up your machine to run R code</a:t>
            </a:r>
            <a:endParaRPr sz="3000"/>
          </a:p>
          <a:p>
            <a:pPr marL="0" lvl="0" indent="0" algn="l" rtl="0">
              <a:spcBef>
                <a:spcPts val="0"/>
              </a:spcBef>
              <a:spcAft>
                <a:spcPts val="0"/>
              </a:spcAft>
              <a:buNone/>
            </a:pPr>
            <a:r>
              <a:rPr lang="en" sz="3000"/>
              <a:t>-Accessing files on Github</a:t>
            </a:r>
            <a:endParaRPr sz="3000"/>
          </a:p>
          <a:p>
            <a:pPr marL="0" lvl="0" indent="0" algn="l" rtl="0">
              <a:spcBef>
                <a:spcPts val="0"/>
              </a:spcBef>
              <a:spcAft>
                <a:spcPts val="0"/>
              </a:spcAft>
              <a:buNone/>
            </a:pPr>
            <a:r>
              <a:rPr lang="en" sz="3000"/>
              <a:t>-Basic R syntax</a:t>
            </a:r>
            <a:endParaRPr sz="3000"/>
          </a:p>
          <a:p>
            <a:pPr marL="0" lvl="0" indent="0" algn="l" rtl="0">
              <a:spcBef>
                <a:spcPts val="0"/>
              </a:spcBef>
              <a:spcAft>
                <a:spcPts val="0"/>
              </a:spcAft>
              <a:buNone/>
            </a:pPr>
            <a:r>
              <a:rPr lang="en" sz="3000"/>
              <a:t>-R packages, package installation</a:t>
            </a:r>
            <a:endParaRPr sz="3000"/>
          </a:p>
          <a:p>
            <a:pPr marL="0" lvl="0" indent="0" algn="l" rtl="0">
              <a:spcBef>
                <a:spcPts val="0"/>
              </a:spcBef>
              <a:spcAft>
                <a:spcPts val="0"/>
              </a:spcAft>
              <a:buNone/>
            </a:pPr>
            <a:r>
              <a:rPr lang="en" sz="3000"/>
              <a:t>-R cheat sheets</a:t>
            </a:r>
            <a:endParaRPr sz="3000"/>
          </a:p>
          <a:p>
            <a:pPr marL="0" lvl="0" indent="0" algn="l" rtl="0">
              <a:spcBef>
                <a:spcPts val="0"/>
              </a:spcBef>
              <a:spcAft>
                <a:spcPts val="0"/>
              </a:spcAft>
              <a:buNone/>
            </a:pPr>
            <a:r>
              <a:rPr lang="en" sz="3000"/>
              <a:t>-Coding Exercises in Rstudio</a:t>
            </a:r>
            <a:endParaRPr sz="3000"/>
          </a:p>
          <a:p>
            <a:pPr marL="0" lvl="0" indent="0" algn="l" rtl="0">
              <a:spcBef>
                <a:spcPts val="0"/>
              </a:spcBef>
              <a:spcAft>
                <a:spcPts val="0"/>
              </a:spcAft>
              <a:buClr>
                <a:schemeClr val="dk1"/>
              </a:buClr>
              <a:buSzPts val="1100"/>
              <a:buFont typeface="Arial"/>
              <a:buNone/>
            </a:pPr>
            <a:r>
              <a:rPr lang="en" sz="3000">
                <a:solidFill>
                  <a:schemeClr val="dk1"/>
                </a:solidFill>
              </a:rPr>
              <a:t>-Logistics</a:t>
            </a:r>
            <a:endParaRPr sz="3000"/>
          </a:p>
          <a:p>
            <a:pPr marL="0" lvl="0" indent="0" algn="l" rtl="0">
              <a:spcBef>
                <a:spcPts val="0"/>
              </a:spcBef>
              <a:spcAft>
                <a:spcPts val="0"/>
              </a:spcAft>
              <a:buNone/>
            </a:pP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p:cNvPicPr preferRelativeResize="0"/>
          <p:nvPr/>
        </p:nvPicPr>
        <p:blipFill>
          <a:blip r:embed="rId3">
            <a:alphaModFix/>
          </a:blip>
          <a:stretch>
            <a:fillRect/>
          </a:stretch>
        </p:blipFill>
        <p:spPr>
          <a:xfrm>
            <a:off x="523525" y="599425"/>
            <a:ext cx="4435625" cy="4298626"/>
          </a:xfrm>
          <a:prstGeom prst="rect">
            <a:avLst/>
          </a:prstGeom>
          <a:noFill/>
          <a:ln>
            <a:noFill/>
          </a:ln>
        </p:spPr>
      </p:pic>
      <p:pic>
        <p:nvPicPr>
          <p:cNvPr id="137" name="Google Shape;137;p28"/>
          <p:cNvPicPr preferRelativeResize="0"/>
          <p:nvPr/>
        </p:nvPicPr>
        <p:blipFill>
          <a:blip r:embed="rId4">
            <a:alphaModFix/>
          </a:blip>
          <a:stretch>
            <a:fillRect/>
          </a:stretch>
        </p:blipFill>
        <p:spPr>
          <a:xfrm>
            <a:off x="5388117" y="365825"/>
            <a:ext cx="3603483" cy="4532225"/>
          </a:xfrm>
          <a:prstGeom prst="rect">
            <a:avLst/>
          </a:prstGeom>
          <a:noFill/>
          <a:ln>
            <a:noFill/>
          </a:ln>
        </p:spPr>
      </p:pic>
      <p:sp>
        <p:nvSpPr>
          <p:cNvPr id="138" name="Google Shape;138;p28"/>
          <p:cNvSpPr txBox="1"/>
          <p:nvPr/>
        </p:nvSpPr>
        <p:spPr>
          <a:xfrm>
            <a:off x="430450" y="137725"/>
            <a:ext cx="47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10 most common </a:t>
            </a:r>
            <a:r>
              <a:rPr lang="en" sz="1800" b="1">
                <a:solidFill>
                  <a:schemeClr val="dk1"/>
                </a:solidFill>
                <a:latin typeface="Roboto"/>
                <a:ea typeface="Roboto"/>
                <a:cs typeface="Roboto"/>
                <a:sym typeface="Roboto"/>
              </a:rPr>
              <a:t>Data</a:t>
            </a:r>
            <a:r>
              <a:rPr lang="en" sz="1800">
                <a:solidFill>
                  <a:schemeClr val="dk1"/>
                </a:solidFill>
                <a:latin typeface="Roboto"/>
                <a:ea typeface="Roboto"/>
                <a:cs typeface="Roboto"/>
                <a:sym typeface="Roboto"/>
              </a:rPr>
              <a:t> Science </a:t>
            </a:r>
            <a:r>
              <a:rPr lang="en" sz="1800" b="1">
                <a:solidFill>
                  <a:schemeClr val="dk1"/>
                </a:solidFill>
                <a:latin typeface="Roboto"/>
                <a:ea typeface="Roboto"/>
                <a:cs typeface="Roboto"/>
                <a:sym typeface="Roboto"/>
              </a:rPr>
              <a:t>skills</a:t>
            </a:r>
            <a:r>
              <a:rPr lang="en" sz="1800">
                <a:solidFill>
                  <a:schemeClr val="dk1"/>
                </a:solidFill>
                <a:latin typeface="Roboto"/>
                <a:ea typeface="Roboto"/>
                <a:cs typeface="Roboto"/>
                <a:sym typeface="Roboto"/>
              </a:rPr>
              <a:t> in jobs</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p:nvPr/>
        </p:nvSpPr>
        <p:spPr>
          <a:xfrm>
            <a:off x="488600" y="59875"/>
            <a:ext cx="7957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most important</a:t>
            </a:r>
            <a:r>
              <a:rPr lang="en" sz="3200">
                <a:solidFill>
                  <a:schemeClr val="dk1"/>
                </a:solidFill>
                <a:highlight>
                  <a:srgbClr val="FFFFFF"/>
                </a:highlight>
                <a:latin typeface="Roboto"/>
                <a:ea typeface="Roboto"/>
                <a:cs typeface="Roboto"/>
                <a:sym typeface="Roboto"/>
              </a:rPr>
              <a:t> lesson I will attempt to communicate in coming weeks…</a:t>
            </a:r>
            <a:endParaRPr sz="3200">
              <a:solidFill>
                <a:schemeClr val="dk1"/>
              </a:solidFill>
            </a:endParaRPr>
          </a:p>
        </p:txBody>
      </p:sp>
      <p:sp>
        <p:nvSpPr>
          <p:cNvPr id="144" name="Google Shape;144;p29"/>
          <p:cNvSpPr txBox="1"/>
          <p:nvPr/>
        </p:nvSpPr>
        <p:spPr>
          <a:xfrm>
            <a:off x="825800" y="3964400"/>
            <a:ext cx="7423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i="1">
                <a:solidFill>
                  <a:schemeClr val="dk1"/>
                </a:solidFill>
                <a:highlight>
                  <a:srgbClr val="FFFFFF"/>
                </a:highlight>
                <a:latin typeface="Roboto"/>
                <a:ea typeface="Roboto"/>
                <a:cs typeface="Roboto"/>
                <a:sym typeface="Roboto"/>
              </a:rPr>
              <a:t>Do not underestimate your ability to learn programming. You can do it. </a:t>
            </a:r>
            <a:endParaRPr sz="3000" i="1">
              <a:solidFill>
                <a:schemeClr val="dk1"/>
              </a:solidFill>
            </a:endParaRPr>
          </a:p>
        </p:txBody>
      </p:sp>
      <p:pic>
        <p:nvPicPr>
          <p:cNvPr id="145" name="Google Shape;145;p29"/>
          <p:cNvPicPr preferRelativeResize="0"/>
          <p:nvPr/>
        </p:nvPicPr>
        <p:blipFill>
          <a:blip r:embed="rId3">
            <a:alphaModFix/>
          </a:blip>
          <a:stretch>
            <a:fillRect/>
          </a:stretch>
        </p:blipFill>
        <p:spPr>
          <a:xfrm>
            <a:off x="955763" y="1179100"/>
            <a:ext cx="4279974" cy="2785299"/>
          </a:xfrm>
          <a:prstGeom prst="rect">
            <a:avLst/>
          </a:prstGeom>
          <a:noFill/>
          <a:ln>
            <a:noFill/>
          </a:ln>
        </p:spPr>
      </p:pic>
      <p:pic>
        <p:nvPicPr>
          <p:cNvPr id="146" name="Google Shape;146;p29"/>
          <p:cNvPicPr preferRelativeResize="0"/>
          <p:nvPr/>
        </p:nvPicPr>
        <p:blipFill>
          <a:blip r:embed="rId4">
            <a:alphaModFix/>
          </a:blip>
          <a:stretch>
            <a:fillRect/>
          </a:stretch>
        </p:blipFill>
        <p:spPr>
          <a:xfrm>
            <a:off x="5617736" y="1311000"/>
            <a:ext cx="3165572" cy="2386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0"/>
          <p:cNvSpPr txBox="1"/>
          <p:nvPr/>
        </p:nvSpPr>
        <p:spPr>
          <a:xfrm>
            <a:off x="476975" y="49425"/>
            <a:ext cx="8527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second most important</a:t>
            </a:r>
            <a:r>
              <a:rPr lang="en" sz="3200">
                <a:solidFill>
                  <a:schemeClr val="dk1"/>
                </a:solidFill>
                <a:highlight>
                  <a:srgbClr val="FFFFFF"/>
                </a:highlight>
                <a:latin typeface="Roboto"/>
                <a:ea typeface="Roboto"/>
                <a:cs typeface="Roboto"/>
                <a:sym typeface="Roboto"/>
              </a:rPr>
              <a:t> lesson I will attempt to </a:t>
            </a:r>
            <a:r>
              <a:rPr lang="en" sz="3200">
                <a:solidFill>
                  <a:schemeClr val="dk1"/>
                </a:solidFill>
                <a:highlight>
                  <a:schemeClr val="lt1"/>
                </a:highlight>
                <a:latin typeface="Roboto"/>
                <a:ea typeface="Roboto"/>
                <a:cs typeface="Roboto"/>
                <a:sym typeface="Roboto"/>
              </a:rPr>
              <a:t>communicate</a:t>
            </a:r>
            <a:r>
              <a:rPr lang="en" sz="3200">
                <a:solidFill>
                  <a:schemeClr val="dk1"/>
                </a:solidFill>
                <a:highlight>
                  <a:srgbClr val="FFFFFF"/>
                </a:highlight>
                <a:latin typeface="Roboto"/>
                <a:ea typeface="Roboto"/>
                <a:cs typeface="Roboto"/>
                <a:sym typeface="Roboto"/>
              </a:rPr>
              <a:t> in coming weeks…</a:t>
            </a:r>
            <a:endParaRPr sz="3200">
              <a:solidFill>
                <a:schemeClr val="dk1"/>
              </a:solidFill>
            </a:endParaRPr>
          </a:p>
        </p:txBody>
      </p:sp>
      <p:sp>
        <p:nvSpPr>
          <p:cNvPr id="152" name="Google Shape;152;p30"/>
          <p:cNvSpPr txBox="1"/>
          <p:nvPr/>
        </p:nvSpPr>
        <p:spPr>
          <a:xfrm>
            <a:off x="854325" y="3073900"/>
            <a:ext cx="7408800" cy="206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i="1">
                <a:solidFill>
                  <a:schemeClr val="dk1"/>
                </a:solidFill>
                <a:highlight>
                  <a:srgbClr val="FFFFFF"/>
                </a:highlight>
                <a:latin typeface="Roboto"/>
                <a:ea typeface="Roboto"/>
                <a:cs typeface="Roboto"/>
                <a:sym typeface="Roboto"/>
              </a:rPr>
              <a:t>Do not expect your instructor or this course to gift you programming skills. You will need to go for it, and learn to teach yourself (beyond this course, and semester). </a:t>
            </a:r>
            <a:r>
              <a:rPr lang="en" sz="3200" i="1">
                <a:solidFill>
                  <a:schemeClr val="dk1"/>
                </a:solidFill>
                <a:highlight>
                  <a:srgbClr val="FFFFFF"/>
                </a:highlight>
                <a:latin typeface="Roboto"/>
                <a:ea typeface="Roboto"/>
                <a:cs typeface="Roboto"/>
                <a:sym typeface="Roboto"/>
              </a:rPr>
              <a:t> </a:t>
            </a:r>
            <a:endParaRPr sz="3200" i="1">
              <a:solidFill>
                <a:schemeClr val="dk1"/>
              </a:solidFill>
            </a:endParaRPr>
          </a:p>
        </p:txBody>
      </p:sp>
      <p:pic>
        <p:nvPicPr>
          <p:cNvPr id="153" name="Google Shape;153;p30"/>
          <p:cNvPicPr preferRelativeResize="0"/>
          <p:nvPr/>
        </p:nvPicPr>
        <p:blipFill rotWithShape="1">
          <a:blip r:embed="rId3">
            <a:alphaModFix/>
          </a:blip>
          <a:srcRect t="10546"/>
          <a:stretch/>
        </p:blipFill>
        <p:spPr>
          <a:xfrm>
            <a:off x="2608875" y="1169700"/>
            <a:ext cx="3801225" cy="190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p:nvPr/>
        </p:nvSpPr>
        <p:spPr>
          <a:xfrm>
            <a:off x="476975" y="49425"/>
            <a:ext cx="8527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third most important</a:t>
            </a:r>
            <a:r>
              <a:rPr lang="en" sz="3200">
                <a:solidFill>
                  <a:schemeClr val="dk1"/>
                </a:solidFill>
                <a:highlight>
                  <a:srgbClr val="FFFFFF"/>
                </a:highlight>
                <a:latin typeface="Roboto"/>
                <a:ea typeface="Roboto"/>
                <a:cs typeface="Roboto"/>
                <a:sym typeface="Roboto"/>
              </a:rPr>
              <a:t> lesson I will attempt to </a:t>
            </a:r>
            <a:r>
              <a:rPr lang="en" sz="3200">
                <a:solidFill>
                  <a:schemeClr val="dk1"/>
                </a:solidFill>
                <a:highlight>
                  <a:schemeClr val="lt1"/>
                </a:highlight>
                <a:latin typeface="Roboto"/>
                <a:ea typeface="Roboto"/>
                <a:cs typeface="Roboto"/>
                <a:sym typeface="Roboto"/>
              </a:rPr>
              <a:t>communicate</a:t>
            </a:r>
            <a:r>
              <a:rPr lang="en" sz="3200">
                <a:solidFill>
                  <a:schemeClr val="dk1"/>
                </a:solidFill>
                <a:highlight>
                  <a:srgbClr val="FFFFFF"/>
                </a:highlight>
                <a:latin typeface="Roboto"/>
                <a:ea typeface="Roboto"/>
                <a:cs typeface="Roboto"/>
                <a:sym typeface="Roboto"/>
              </a:rPr>
              <a:t> in coming weeks…</a:t>
            </a:r>
            <a:endParaRPr sz="3200">
              <a:solidFill>
                <a:schemeClr val="dk1"/>
              </a:solidFill>
            </a:endParaRPr>
          </a:p>
        </p:txBody>
      </p:sp>
      <p:sp>
        <p:nvSpPr>
          <p:cNvPr id="159" name="Google Shape;159;p31"/>
          <p:cNvSpPr txBox="1"/>
          <p:nvPr/>
        </p:nvSpPr>
        <p:spPr>
          <a:xfrm>
            <a:off x="1107900" y="3257000"/>
            <a:ext cx="6928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i="1">
                <a:solidFill>
                  <a:schemeClr val="dk1"/>
                </a:solidFill>
                <a:highlight>
                  <a:srgbClr val="FFFFFF"/>
                </a:highlight>
                <a:latin typeface="Roboto"/>
                <a:ea typeface="Roboto"/>
                <a:cs typeface="Roboto"/>
                <a:sym typeface="Roboto"/>
              </a:rPr>
              <a:t>Coding is really frustrating at first. It becomes a happier place over time. Be patient as you train your eyes and brain to inspect code extremely closely (Where's Waldo?).</a:t>
            </a:r>
            <a:endParaRPr sz="2600" i="1">
              <a:solidFill>
                <a:schemeClr val="dk1"/>
              </a:solidFill>
            </a:endParaRPr>
          </a:p>
        </p:txBody>
      </p:sp>
      <p:pic>
        <p:nvPicPr>
          <p:cNvPr id="160" name="Google Shape;160;p31"/>
          <p:cNvPicPr preferRelativeResize="0"/>
          <p:nvPr/>
        </p:nvPicPr>
        <p:blipFill>
          <a:blip r:embed="rId3">
            <a:alphaModFix/>
          </a:blip>
          <a:stretch>
            <a:fillRect/>
          </a:stretch>
        </p:blipFill>
        <p:spPr>
          <a:xfrm>
            <a:off x="315900" y="1271448"/>
            <a:ext cx="2779726" cy="1853150"/>
          </a:xfrm>
          <a:prstGeom prst="rect">
            <a:avLst/>
          </a:prstGeom>
          <a:noFill/>
          <a:ln>
            <a:noFill/>
          </a:ln>
        </p:spPr>
      </p:pic>
      <p:pic>
        <p:nvPicPr>
          <p:cNvPr id="161" name="Google Shape;161;p31"/>
          <p:cNvPicPr preferRelativeResize="0"/>
          <p:nvPr/>
        </p:nvPicPr>
        <p:blipFill>
          <a:blip r:embed="rId4">
            <a:alphaModFix/>
          </a:blip>
          <a:stretch>
            <a:fillRect/>
          </a:stretch>
        </p:blipFill>
        <p:spPr>
          <a:xfrm>
            <a:off x="3388825" y="1303798"/>
            <a:ext cx="2685425" cy="1788475"/>
          </a:xfrm>
          <a:prstGeom prst="rect">
            <a:avLst/>
          </a:prstGeom>
          <a:noFill/>
          <a:ln>
            <a:noFill/>
          </a:ln>
        </p:spPr>
      </p:pic>
      <p:sp>
        <p:nvSpPr>
          <p:cNvPr id="162" name="Google Shape;162;p31"/>
          <p:cNvSpPr txBox="1"/>
          <p:nvPr/>
        </p:nvSpPr>
        <p:spPr>
          <a:xfrm>
            <a:off x="6259825" y="1582425"/>
            <a:ext cx="27798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11111"/>
                </a:solidFill>
                <a:latin typeface="Consolas"/>
                <a:ea typeface="Consolas"/>
                <a:cs typeface="Consolas"/>
                <a:sym typeface="Consolas"/>
              </a:rPr>
              <a:t>my_variable</a:t>
            </a:r>
            <a:r>
              <a:rPr lang="en" sz="1600">
                <a:solidFill>
                  <a:srgbClr val="003B4F"/>
                </a:solidFill>
                <a:latin typeface="Consolas"/>
                <a:ea typeface="Consolas"/>
                <a:cs typeface="Consolas"/>
                <a:sym typeface="Consolas"/>
              </a:rPr>
              <a:t> </a:t>
            </a:r>
            <a:r>
              <a:rPr lang="en" sz="1600">
                <a:solidFill>
                  <a:srgbClr val="5E5E5E"/>
                </a:solidFill>
                <a:latin typeface="Consolas"/>
                <a:ea typeface="Consolas"/>
                <a:cs typeface="Consolas"/>
                <a:sym typeface="Consolas"/>
              </a:rPr>
              <a:t>&lt;-</a:t>
            </a:r>
            <a:r>
              <a:rPr lang="en" sz="1600">
                <a:solidFill>
                  <a:srgbClr val="003B4F"/>
                </a:solidFill>
                <a:latin typeface="Consolas"/>
                <a:ea typeface="Consolas"/>
                <a:cs typeface="Consolas"/>
                <a:sym typeface="Consolas"/>
              </a:rPr>
              <a:t> </a:t>
            </a:r>
            <a:r>
              <a:rPr lang="en" sz="1600">
                <a:solidFill>
                  <a:srgbClr val="AD0000"/>
                </a:solidFill>
                <a:latin typeface="Consolas"/>
                <a:ea typeface="Consolas"/>
                <a:cs typeface="Consolas"/>
                <a:sym typeface="Consolas"/>
              </a:rPr>
              <a:t>10</a:t>
            </a:r>
            <a:endParaRPr sz="1600">
              <a:solidFill>
                <a:srgbClr val="003B4F"/>
              </a:solidFill>
              <a:latin typeface="Consolas"/>
              <a:ea typeface="Consolas"/>
              <a:cs typeface="Consolas"/>
              <a:sym typeface="Consolas"/>
            </a:endParaRPr>
          </a:p>
          <a:p>
            <a:pPr marL="0" lvl="0" indent="0" algn="l" rtl="0">
              <a:spcBef>
                <a:spcPts val="0"/>
              </a:spcBef>
              <a:spcAft>
                <a:spcPts val="0"/>
              </a:spcAft>
              <a:buNone/>
            </a:pPr>
            <a:r>
              <a:rPr lang="en" sz="1600">
                <a:solidFill>
                  <a:srgbClr val="111111"/>
                </a:solidFill>
                <a:latin typeface="Consolas"/>
                <a:ea typeface="Consolas"/>
                <a:cs typeface="Consolas"/>
                <a:sym typeface="Consolas"/>
              </a:rPr>
              <a:t>my_varıable</a:t>
            </a:r>
            <a:endParaRPr sz="1600">
              <a:solidFill>
                <a:srgbClr val="003B4F"/>
              </a:solidFill>
              <a:latin typeface="Consolas"/>
              <a:ea typeface="Consolas"/>
              <a:cs typeface="Consolas"/>
              <a:sym typeface="Consolas"/>
            </a:endParaRPr>
          </a:p>
          <a:p>
            <a:pPr marL="0" lvl="0" indent="0" algn="l" rtl="0">
              <a:spcBef>
                <a:spcPts val="0"/>
              </a:spcBef>
              <a:spcAft>
                <a:spcPts val="0"/>
              </a:spcAft>
              <a:buNone/>
            </a:pPr>
            <a:r>
              <a:rPr lang="en" sz="1600" i="1">
                <a:solidFill>
                  <a:srgbClr val="5E5E5E"/>
                </a:solidFill>
                <a:latin typeface="Consolas"/>
                <a:ea typeface="Consolas"/>
                <a:cs typeface="Consolas"/>
                <a:sym typeface="Consolas"/>
              </a:rPr>
              <a:t>#&gt; Error in eval(expr, envir, enclos): object 'my_varıable' not found</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8599611" cy="48387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p:nvPr/>
        </p:nvSpPr>
        <p:spPr>
          <a:xfrm>
            <a:off x="2017475" y="831325"/>
            <a:ext cx="4883400" cy="26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a:p>
            <a:pPr marL="0" lvl="0" indent="0" algn="ctr" rtl="0">
              <a:spcBef>
                <a:spcPts val="0"/>
              </a:spcBef>
              <a:spcAft>
                <a:spcPts val="0"/>
              </a:spcAft>
              <a:buNone/>
            </a:pPr>
            <a:r>
              <a:rPr lang="en" sz="4600">
                <a:solidFill>
                  <a:schemeClr val="dk1"/>
                </a:solidFill>
              </a:rPr>
              <a:t>Experience</a:t>
            </a:r>
            <a:endParaRPr sz="4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3"/>
          <p:cNvPicPr preferRelativeResize="0"/>
          <p:nvPr/>
        </p:nvPicPr>
        <p:blipFill>
          <a:blip r:embed="rId3">
            <a:alphaModFix/>
          </a:blip>
          <a:stretch>
            <a:fillRect/>
          </a:stretch>
        </p:blipFill>
        <p:spPr>
          <a:xfrm>
            <a:off x="302725" y="488975"/>
            <a:ext cx="3442626" cy="3420525"/>
          </a:xfrm>
          <a:prstGeom prst="rect">
            <a:avLst/>
          </a:prstGeom>
          <a:noFill/>
          <a:ln>
            <a:noFill/>
          </a:ln>
        </p:spPr>
      </p:pic>
      <p:sp>
        <p:nvSpPr>
          <p:cNvPr id="173" name="Google Shape;173;p33"/>
          <p:cNvSpPr txBox="1"/>
          <p:nvPr/>
        </p:nvSpPr>
        <p:spPr>
          <a:xfrm>
            <a:off x="4246425" y="488975"/>
            <a:ext cx="3901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Check all the boxes that describe your experience with the R/Rstudio platform</a:t>
            </a:r>
            <a:endParaRPr sz="2000"/>
          </a:p>
        </p:txBody>
      </p:sp>
      <p:sp>
        <p:nvSpPr>
          <p:cNvPr id="174" name="Google Shape;174;p33"/>
          <p:cNvSpPr txBox="1"/>
          <p:nvPr/>
        </p:nvSpPr>
        <p:spPr>
          <a:xfrm>
            <a:off x="4121125" y="1716050"/>
            <a:ext cx="45096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t>Haven't used yet, or seldom used yet	</a:t>
            </a:r>
            <a:endParaRPr sz="1900"/>
          </a:p>
          <a:p>
            <a:pPr marL="0" lvl="0" indent="0" algn="l" rtl="0">
              <a:spcBef>
                <a:spcPts val="0"/>
              </a:spcBef>
              <a:spcAft>
                <a:spcPts val="0"/>
              </a:spcAft>
              <a:buNone/>
            </a:pPr>
            <a:r>
              <a:rPr lang="en" sz="1900"/>
              <a:t>16</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Used in prior/current research or coursework</a:t>
            </a:r>
            <a:endParaRPr sz="1900"/>
          </a:p>
          <a:p>
            <a:pPr marL="0" lvl="0" indent="0" algn="l" rtl="0">
              <a:spcBef>
                <a:spcPts val="0"/>
              </a:spcBef>
              <a:spcAft>
                <a:spcPts val="0"/>
              </a:spcAft>
              <a:buNone/>
            </a:pPr>
            <a:r>
              <a:rPr lang="en" sz="1900"/>
              <a:t>9</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Moderate- have used in most months over past year		</a:t>
            </a:r>
            <a:endParaRPr sz="1900"/>
          </a:p>
          <a:p>
            <a:pPr marL="0" lvl="0" indent="0" algn="l" rtl="0">
              <a:spcBef>
                <a:spcPts val="0"/>
              </a:spcBef>
              <a:spcAft>
                <a:spcPts val="0"/>
              </a:spcAft>
              <a:buNone/>
            </a:pPr>
            <a:r>
              <a:rPr lang="en" sz="1900"/>
              <a:t>1</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4"/>
          <p:cNvPicPr preferRelativeResize="0"/>
          <p:nvPr/>
        </p:nvPicPr>
        <p:blipFill>
          <a:blip r:embed="rId3">
            <a:alphaModFix/>
          </a:blip>
          <a:stretch>
            <a:fillRect/>
          </a:stretch>
        </p:blipFill>
        <p:spPr>
          <a:xfrm>
            <a:off x="302725" y="488975"/>
            <a:ext cx="3442626" cy="3420525"/>
          </a:xfrm>
          <a:prstGeom prst="rect">
            <a:avLst/>
          </a:prstGeom>
          <a:noFill/>
          <a:ln>
            <a:noFill/>
          </a:ln>
        </p:spPr>
      </p:pic>
      <p:sp>
        <p:nvSpPr>
          <p:cNvPr id="180" name="Google Shape;180;p34"/>
          <p:cNvSpPr txBox="1"/>
          <p:nvPr/>
        </p:nvSpPr>
        <p:spPr>
          <a:xfrm>
            <a:off x="4509425" y="827175"/>
            <a:ext cx="410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How long have you used Github?</a:t>
            </a:r>
            <a:endParaRPr sz="2000"/>
          </a:p>
        </p:txBody>
      </p:sp>
      <p:sp>
        <p:nvSpPr>
          <p:cNvPr id="181" name="Google Shape;181;p34"/>
          <p:cNvSpPr txBox="1"/>
          <p:nvPr/>
        </p:nvSpPr>
        <p:spPr>
          <a:xfrm>
            <a:off x="5023000" y="1427950"/>
            <a:ext cx="2845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0 years	23</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0.5 years	1</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1 year	1</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2 years	1</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5"/>
          <p:cNvPicPr preferRelativeResize="0"/>
          <p:nvPr/>
        </p:nvPicPr>
        <p:blipFill>
          <a:blip r:embed="rId3">
            <a:alphaModFix/>
          </a:blip>
          <a:stretch>
            <a:fillRect/>
          </a:stretch>
        </p:blipFill>
        <p:spPr>
          <a:xfrm>
            <a:off x="152400" y="152400"/>
            <a:ext cx="8275138" cy="4838699"/>
          </a:xfrm>
          <a:prstGeom prst="rect">
            <a:avLst/>
          </a:prstGeom>
          <a:noFill/>
          <a:ln>
            <a:noFill/>
          </a:ln>
        </p:spPr>
      </p:pic>
      <p:pic>
        <p:nvPicPr>
          <p:cNvPr id="187" name="Google Shape;187;p35"/>
          <p:cNvPicPr preferRelativeResize="0"/>
          <p:nvPr/>
        </p:nvPicPr>
        <p:blipFill>
          <a:blip r:embed="rId4">
            <a:alphaModFix/>
          </a:blip>
          <a:stretch>
            <a:fillRect/>
          </a:stretch>
        </p:blipFill>
        <p:spPr>
          <a:xfrm>
            <a:off x="3392625" y="1082700"/>
            <a:ext cx="2009650" cy="112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p:nvPr/>
        </p:nvSpPr>
        <p:spPr>
          <a:xfrm>
            <a:off x="2021925" y="953575"/>
            <a:ext cx="4883400" cy="26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a:p>
            <a:pPr marL="0" lvl="0" indent="0" algn="ctr" rtl="0">
              <a:spcBef>
                <a:spcPts val="0"/>
              </a:spcBef>
              <a:spcAft>
                <a:spcPts val="0"/>
              </a:spcAft>
              <a:buNone/>
            </a:pPr>
            <a:r>
              <a:rPr lang="en" sz="4600">
                <a:solidFill>
                  <a:schemeClr val="dk1"/>
                </a:solidFill>
              </a:rPr>
              <a:t>Get set up!</a:t>
            </a:r>
            <a:endParaRPr sz="4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7"/>
          <p:cNvPicPr preferRelativeResize="0"/>
          <p:nvPr/>
        </p:nvPicPr>
        <p:blipFill>
          <a:blip r:embed="rId3">
            <a:alphaModFix/>
          </a:blip>
          <a:stretch>
            <a:fillRect/>
          </a:stretch>
        </p:blipFill>
        <p:spPr>
          <a:xfrm>
            <a:off x="334575" y="152400"/>
            <a:ext cx="7987799" cy="4838700"/>
          </a:xfrm>
          <a:prstGeom prst="rect">
            <a:avLst/>
          </a:prstGeom>
          <a:noFill/>
          <a:ln>
            <a:noFill/>
          </a:ln>
        </p:spPr>
      </p:pic>
      <p:sp>
        <p:nvSpPr>
          <p:cNvPr id="198" name="Google Shape;198;p37"/>
          <p:cNvSpPr txBox="1"/>
          <p:nvPr/>
        </p:nvSpPr>
        <p:spPr>
          <a:xfrm>
            <a:off x="1341800" y="1910200"/>
            <a:ext cx="20664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Code Editor</a:t>
            </a:r>
            <a:endParaRPr sz="2200" b="1"/>
          </a:p>
        </p:txBody>
      </p:sp>
      <p:sp>
        <p:nvSpPr>
          <p:cNvPr id="199" name="Google Shape;199;p37"/>
          <p:cNvSpPr txBox="1"/>
          <p:nvPr/>
        </p:nvSpPr>
        <p:spPr>
          <a:xfrm>
            <a:off x="4654825" y="1615375"/>
            <a:ext cx="3216900" cy="523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Workspace &amp; History</a:t>
            </a:r>
            <a:endParaRPr sz="2200" b="1"/>
          </a:p>
        </p:txBody>
      </p:sp>
      <p:sp>
        <p:nvSpPr>
          <p:cNvPr id="200" name="Google Shape;200;p37"/>
          <p:cNvSpPr txBox="1"/>
          <p:nvPr/>
        </p:nvSpPr>
        <p:spPr>
          <a:xfrm>
            <a:off x="2406275" y="350280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Console</a:t>
            </a:r>
            <a:endParaRPr sz="2200" b="1"/>
          </a:p>
        </p:txBody>
      </p:sp>
      <p:sp>
        <p:nvSpPr>
          <p:cNvPr id="201" name="Google Shape;201;p37"/>
          <p:cNvSpPr txBox="1"/>
          <p:nvPr/>
        </p:nvSpPr>
        <p:spPr>
          <a:xfrm>
            <a:off x="6539300" y="261755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Viewer</a:t>
            </a:r>
            <a:endParaRPr sz="2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8"/>
          <p:cNvPicPr preferRelativeResize="0"/>
          <p:nvPr/>
        </p:nvPicPr>
        <p:blipFill>
          <a:blip r:embed="rId3">
            <a:alphaModFix/>
          </a:blip>
          <a:stretch>
            <a:fillRect/>
          </a:stretch>
        </p:blipFill>
        <p:spPr>
          <a:xfrm>
            <a:off x="1250" y="407250"/>
            <a:ext cx="2105025" cy="3857625"/>
          </a:xfrm>
          <a:prstGeom prst="rect">
            <a:avLst/>
          </a:prstGeom>
          <a:noFill/>
          <a:ln>
            <a:noFill/>
          </a:ln>
        </p:spPr>
      </p:pic>
      <p:pic>
        <p:nvPicPr>
          <p:cNvPr id="207" name="Google Shape;207;p38"/>
          <p:cNvPicPr preferRelativeResize="0"/>
          <p:nvPr/>
        </p:nvPicPr>
        <p:blipFill rotWithShape="1">
          <a:blip r:embed="rId4">
            <a:alphaModFix/>
          </a:blip>
          <a:srcRect b="43553"/>
          <a:stretch/>
        </p:blipFill>
        <p:spPr>
          <a:xfrm>
            <a:off x="1878925" y="407250"/>
            <a:ext cx="2200407" cy="3813974"/>
          </a:xfrm>
          <a:prstGeom prst="rect">
            <a:avLst/>
          </a:prstGeom>
          <a:noFill/>
          <a:ln>
            <a:noFill/>
          </a:ln>
        </p:spPr>
      </p:pic>
      <p:pic>
        <p:nvPicPr>
          <p:cNvPr id="208" name="Google Shape;208;p38"/>
          <p:cNvPicPr preferRelativeResize="0"/>
          <p:nvPr/>
        </p:nvPicPr>
        <p:blipFill>
          <a:blip r:embed="rId5">
            <a:alphaModFix/>
          </a:blip>
          <a:stretch>
            <a:fillRect/>
          </a:stretch>
        </p:blipFill>
        <p:spPr>
          <a:xfrm>
            <a:off x="3774950" y="453851"/>
            <a:ext cx="1981275" cy="3720775"/>
          </a:xfrm>
          <a:prstGeom prst="rect">
            <a:avLst/>
          </a:prstGeom>
          <a:noFill/>
          <a:ln>
            <a:noFill/>
          </a:ln>
        </p:spPr>
      </p:pic>
      <p:pic>
        <p:nvPicPr>
          <p:cNvPr id="209" name="Google Shape;209;p38"/>
          <p:cNvPicPr preferRelativeResize="0"/>
          <p:nvPr/>
        </p:nvPicPr>
        <p:blipFill rotWithShape="1">
          <a:blip r:embed="rId6">
            <a:alphaModFix/>
          </a:blip>
          <a:srcRect l="27166"/>
          <a:stretch/>
        </p:blipFill>
        <p:spPr>
          <a:xfrm>
            <a:off x="5469261" y="2376225"/>
            <a:ext cx="3690877" cy="2767275"/>
          </a:xfrm>
          <a:prstGeom prst="rect">
            <a:avLst/>
          </a:prstGeom>
          <a:noFill/>
          <a:ln>
            <a:noFill/>
          </a:ln>
        </p:spPr>
      </p:pic>
      <p:sp>
        <p:nvSpPr>
          <p:cNvPr id="210" name="Google Shape;210;p38"/>
          <p:cNvSpPr txBox="1"/>
          <p:nvPr/>
        </p:nvSpPr>
        <p:spPr>
          <a:xfrm>
            <a:off x="5306525" y="114125"/>
            <a:ext cx="38376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6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Data visualization</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Workflow: basics</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p:nvPr/>
        </p:nvSpPr>
        <p:spPr>
          <a:xfrm>
            <a:off x="1457575" y="310800"/>
            <a:ext cx="580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u="sng">
                <a:solidFill>
                  <a:schemeClr val="hlink"/>
                </a:solidFill>
                <a:latin typeface="Verdana"/>
                <a:ea typeface="Verdana"/>
                <a:cs typeface="Verdana"/>
                <a:sym typeface="Verdana"/>
                <a:hlinkClick r:id="rId3"/>
              </a:rPr>
              <a:t>https://r4ds.hadley.nz/</a:t>
            </a:r>
            <a:endParaRPr sz="3600"/>
          </a:p>
        </p:txBody>
      </p:sp>
      <p:pic>
        <p:nvPicPr>
          <p:cNvPr id="220" name="Google Shape;220;p40"/>
          <p:cNvPicPr preferRelativeResize="0"/>
          <p:nvPr/>
        </p:nvPicPr>
        <p:blipFill>
          <a:blip r:embed="rId4">
            <a:alphaModFix/>
          </a:blip>
          <a:stretch>
            <a:fillRect/>
          </a:stretch>
        </p:blipFill>
        <p:spPr>
          <a:xfrm>
            <a:off x="1223925" y="1307125"/>
            <a:ext cx="6696151" cy="3656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41"/>
          <p:cNvPicPr preferRelativeResize="0"/>
          <p:nvPr/>
        </p:nvPicPr>
        <p:blipFill>
          <a:blip r:embed="rId3">
            <a:alphaModFix/>
          </a:blip>
          <a:stretch>
            <a:fillRect/>
          </a:stretch>
        </p:blipFill>
        <p:spPr>
          <a:xfrm>
            <a:off x="1250" y="407250"/>
            <a:ext cx="2105025" cy="3857625"/>
          </a:xfrm>
          <a:prstGeom prst="rect">
            <a:avLst/>
          </a:prstGeom>
          <a:noFill/>
          <a:ln>
            <a:noFill/>
          </a:ln>
        </p:spPr>
      </p:pic>
      <p:pic>
        <p:nvPicPr>
          <p:cNvPr id="226" name="Google Shape;226;p41"/>
          <p:cNvPicPr preferRelativeResize="0"/>
          <p:nvPr/>
        </p:nvPicPr>
        <p:blipFill rotWithShape="1">
          <a:blip r:embed="rId4">
            <a:alphaModFix/>
          </a:blip>
          <a:srcRect b="43553"/>
          <a:stretch/>
        </p:blipFill>
        <p:spPr>
          <a:xfrm>
            <a:off x="1878925" y="407250"/>
            <a:ext cx="2200407" cy="3813974"/>
          </a:xfrm>
          <a:prstGeom prst="rect">
            <a:avLst/>
          </a:prstGeom>
          <a:noFill/>
          <a:ln>
            <a:noFill/>
          </a:ln>
        </p:spPr>
      </p:pic>
      <p:pic>
        <p:nvPicPr>
          <p:cNvPr id="227" name="Google Shape;227;p41"/>
          <p:cNvPicPr preferRelativeResize="0"/>
          <p:nvPr/>
        </p:nvPicPr>
        <p:blipFill>
          <a:blip r:embed="rId5">
            <a:alphaModFix/>
          </a:blip>
          <a:stretch>
            <a:fillRect/>
          </a:stretch>
        </p:blipFill>
        <p:spPr>
          <a:xfrm>
            <a:off x="3774950" y="453851"/>
            <a:ext cx="1981275" cy="3720775"/>
          </a:xfrm>
          <a:prstGeom prst="rect">
            <a:avLst/>
          </a:prstGeom>
          <a:noFill/>
          <a:ln>
            <a:noFill/>
          </a:ln>
        </p:spPr>
      </p:pic>
      <p:pic>
        <p:nvPicPr>
          <p:cNvPr id="228" name="Google Shape;228;p41"/>
          <p:cNvPicPr preferRelativeResize="0"/>
          <p:nvPr/>
        </p:nvPicPr>
        <p:blipFill rotWithShape="1">
          <a:blip r:embed="rId6">
            <a:alphaModFix/>
          </a:blip>
          <a:srcRect l="27166"/>
          <a:stretch/>
        </p:blipFill>
        <p:spPr>
          <a:xfrm>
            <a:off x="5413425" y="878350"/>
            <a:ext cx="3690877" cy="276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52400" y="1215150"/>
            <a:ext cx="8839200" cy="22070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p:nvPr/>
        </p:nvSpPr>
        <p:spPr>
          <a:xfrm>
            <a:off x="828775" y="3727975"/>
            <a:ext cx="7792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Tidy data= a term meant to provide a framework for producing data that conform to standards that make data easier to use.</a:t>
            </a:r>
            <a:endParaRPr sz="2000"/>
          </a:p>
          <a:p>
            <a:pPr marL="0" lvl="0" indent="0" algn="l" rtl="0">
              <a:spcBef>
                <a:spcPts val="0"/>
              </a:spcBef>
              <a:spcAft>
                <a:spcPts val="0"/>
              </a:spcAft>
              <a:buNone/>
            </a:pPr>
            <a:r>
              <a:rPr lang="en" sz="2000" i="1"/>
              <a:t>Each column is a variable, and each row is an observation.</a:t>
            </a:r>
            <a:endParaRPr sz="2000" i="1"/>
          </a:p>
        </p:txBody>
      </p:sp>
      <p:pic>
        <p:nvPicPr>
          <p:cNvPr id="234" name="Google Shape;234;p42"/>
          <p:cNvPicPr preferRelativeResize="0"/>
          <p:nvPr/>
        </p:nvPicPr>
        <p:blipFill>
          <a:blip r:embed="rId3">
            <a:alphaModFix/>
          </a:blip>
          <a:stretch>
            <a:fillRect/>
          </a:stretch>
        </p:blipFill>
        <p:spPr>
          <a:xfrm>
            <a:off x="604113" y="145625"/>
            <a:ext cx="7935774" cy="35823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p:nvPr/>
        </p:nvSpPr>
        <p:spPr>
          <a:xfrm>
            <a:off x="337375" y="632250"/>
            <a:ext cx="68529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You need 4 things to run the code in this course: </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R</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RStudio</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3. a collection of R packages called the tidyverse</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4. a handful of other packages </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Packages are the fundamental units of reproducible R code. They include reusable functions, documentation that describes how to use them, and sample data.</a:t>
            </a:r>
            <a:endParaRPr sz="2400">
              <a:solidFill>
                <a:schemeClr val="dk1"/>
              </a:solidFill>
            </a:endParaRPr>
          </a:p>
        </p:txBody>
      </p:sp>
      <p:pic>
        <p:nvPicPr>
          <p:cNvPr id="240" name="Google Shape;240;p43"/>
          <p:cNvPicPr preferRelativeResize="0"/>
          <p:nvPr/>
        </p:nvPicPr>
        <p:blipFill>
          <a:blip r:embed="rId3">
            <a:alphaModFix/>
          </a:blip>
          <a:stretch>
            <a:fillRect/>
          </a:stretch>
        </p:blipFill>
        <p:spPr>
          <a:xfrm>
            <a:off x="7190276" y="2798401"/>
            <a:ext cx="1824086" cy="1763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428800" y="1614398"/>
            <a:ext cx="2455250" cy="1357700"/>
          </a:xfrm>
          <a:prstGeom prst="rect">
            <a:avLst/>
          </a:prstGeom>
          <a:noFill/>
          <a:ln>
            <a:noFill/>
          </a:ln>
        </p:spPr>
      </p:pic>
      <p:sp>
        <p:nvSpPr>
          <p:cNvPr id="246" name="Google Shape;246;p44"/>
          <p:cNvSpPr txBox="1"/>
          <p:nvPr/>
        </p:nvSpPr>
        <p:spPr>
          <a:xfrm>
            <a:off x="1145550" y="366225"/>
            <a:ext cx="6852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highlight>
                  <a:srgbClr val="FFFFFF"/>
                </a:highlight>
                <a:latin typeface="Roboto"/>
                <a:ea typeface="Roboto"/>
                <a:cs typeface="Roboto"/>
                <a:sym typeface="Roboto"/>
              </a:rPr>
              <a:t>You will also need a Github account to access shared files and data</a:t>
            </a:r>
            <a:endParaRPr sz="2400">
              <a:solidFill>
                <a:schemeClr val="dk1"/>
              </a:solidFill>
            </a:endParaRPr>
          </a:p>
        </p:txBody>
      </p:sp>
      <p:pic>
        <p:nvPicPr>
          <p:cNvPr id="247" name="Google Shape;247;p44"/>
          <p:cNvPicPr preferRelativeResize="0"/>
          <p:nvPr/>
        </p:nvPicPr>
        <p:blipFill>
          <a:blip r:embed="rId4">
            <a:alphaModFix/>
          </a:blip>
          <a:stretch>
            <a:fillRect/>
          </a:stretch>
        </p:blipFill>
        <p:spPr>
          <a:xfrm>
            <a:off x="2802200" y="1614400"/>
            <a:ext cx="5449564" cy="36330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5"/>
          <p:cNvPicPr preferRelativeResize="0"/>
          <p:nvPr/>
        </p:nvPicPr>
        <p:blipFill>
          <a:blip r:embed="rId3">
            <a:alphaModFix/>
          </a:blip>
          <a:stretch>
            <a:fillRect/>
          </a:stretch>
        </p:blipFill>
        <p:spPr>
          <a:xfrm>
            <a:off x="334575" y="152400"/>
            <a:ext cx="7987799" cy="4838700"/>
          </a:xfrm>
          <a:prstGeom prst="rect">
            <a:avLst/>
          </a:prstGeom>
          <a:noFill/>
          <a:ln>
            <a:noFill/>
          </a:ln>
        </p:spPr>
      </p:pic>
      <p:sp>
        <p:nvSpPr>
          <p:cNvPr id="253" name="Google Shape;253;p45"/>
          <p:cNvSpPr txBox="1"/>
          <p:nvPr/>
        </p:nvSpPr>
        <p:spPr>
          <a:xfrm>
            <a:off x="1341800" y="1910200"/>
            <a:ext cx="20664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Code Editor</a:t>
            </a:r>
            <a:endParaRPr sz="2200" b="1"/>
          </a:p>
        </p:txBody>
      </p:sp>
      <p:sp>
        <p:nvSpPr>
          <p:cNvPr id="254" name="Google Shape;254;p45"/>
          <p:cNvSpPr txBox="1"/>
          <p:nvPr/>
        </p:nvSpPr>
        <p:spPr>
          <a:xfrm>
            <a:off x="4654825" y="1615375"/>
            <a:ext cx="3216900" cy="523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Workspace &amp; History</a:t>
            </a:r>
            <a:endParaRPr sz="2200" b="1"/>
          </a:p>
        </p:txBody>
      </p:sp>
      <p:sp>
        <p:nvSpPr>
          <p:cNvPr id="255" name="Google Shape;255;p45"/>
          <p:cNvSpPr txBox="1"/>
          <p:nvPr/>
        </p:nvSpPr>
        <p:spPr>
          <a:xfrm>
            <a:off x="2406275" y="350280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Console</a:t>
            </a:r>
            <a:endParaRPr sz="2200" b="1"/>
          </a:p>
        </p:txBody>
      </p:sp>
      <p:sp>
        <p:nvSpPr>
          <p:cNvPr id="256" name="Google Shape;256;p45"/>
          <p:cNvSpPr txBox="1"/>
          <p:nvPr/>
        </p:nvSpPr>
        <p:spPr>
          <a:xfrm>
            <a:off x="6539300" y="261755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Viewer</a:t>
            </a:r>
            <a:endParaRPr sz="22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6"/>
          <p:cNvPicPr preferRelativeResize="0"/>
          <p:nvPr/>
        </p:nvPicPr>
        <p:blipFill rotWithShape="1">
          <a:blip r:embed="rId3">
            <a:alphaModFix/>
          </a:blip>
          <a:srcRect b="51721"/>
          <a:stretch/>
        </p:blipFill>
        <p:spPr>
          <a:xfrm>
            <a:off x="198375" y="223175"/>
            <a:ext cx="8889950" cy="1628350"/>
          </a:xfrm>
          <a:prstGeom prst="rect">
            <a:avLst/>
          </a:prstGeom>
          <a:noFill/>
          <a:ln>
            <a:noFill/>
          </a:ln>
        </p:spPr>
      </p:pic>
      <p:pic>
        <p:nvPicPr>
          <p:cNvPr id="262" name="Google Shape;262;p46"/>
          <p:cNvPicPr preferRelativeResize="0"/>
          <p:nvPr/>
        </p:nvPicPr>
        <p:blipFill>
          <a:blip r:embed="rId4">
            <a:alphaModFix/>
          </a:blip>
          <a:stretch>
            <a:fillRect/>
          </a:stretch>
        </p:blipFill>
        <p:spPr>
          <a:xfrm>
            <a:off x="2396550" y="1948950"/>
            <a:ext cx="4120451" cy="30213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7"/>
          <p:cNvPicPr preferRelativeResize="0"/>
          <p:nvPr/>
        </p:nvPicPr>
        <p:blipFill rotWithShape="1">
          <a:blip r:embed="rId3">
            <a:alphaModFix/>
          </a:blip>
          <a:srcRect t="16638"/>
          <a:stretch/>
        </p:blipFill>
        <p:spPr>
          <a:xfrm>
            <a:off x="643475" y="695300"/>
            <a:ext cx="7800975" cy="2755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8"/>
          <p:cNvPicPr preferRelativeResize="0"/>
          <p:nvPr/>
        </p:nvPicPr>
        <p:blipFill rotWithShape="1">
          <a:blip r:embed="rId3">
            <a:alphaModFix/>
          </a:blip>
          <a:srcRect t="59260"/>
          <a:stretch/>
        </p:blipFill>
        <p:spPr>
          <a:xfrm>
            <a:off x="677975" y="1466125"/>
            <a:ext cx="7677150" cy="1579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9"/>
          <p:cNvPicPr preferRelativeResize="0"/>
          <p:nvPr/>
        </p:nvPicPr>
        <p:blipFill>
          <a:blip r:embed="rId3">
            <a:alphaModFix/>
          </a:blip>
          <a:stretch>
            <a:fillRect/>
          </a:stretch>
        </p:blipFill>
        <p:spPr>
          <a:xfrm>
            <a:off x="937250" y="110325"/>
            <a:ext cx="6680845"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0"/>
          <p:cNvSpPr txBox="1"/>
          <p:nvPr/>
        </p:nvSpPr>
        <p:spPr>
          <a:xfrm>
            <a:off x="104100" y="143425"/>
            <a:ext cx="893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a:t>README.md  TheVeryBasics.R  </a:t>
            </a:r>
            <a:endParaRPr sz="3000"/>
          </a:p>
        </p:txBody>
      </p:sp>
      <p:pic>
        <p:nvPicPr>
          <p:cNvPr id="283" name="Google Shape;283;p50"/>
          <p:cNvPicPr preferRelativeResize="0"/>
          <p:nvPr/>
        </p:nvPicPr>
        <p:blipFill>
          <a:blip r:embed="rId3">
            <a:alphaModFix/>
          </a:blip>
          <a:stretch>
            <a:fillRect/>
          </a:stretch>
        </p:blipFill>
        <p:spPr>
          <a:xfrm>
            <a:off x="1552375" y="924850"/>
            <a:ext cx="6039260" cy="40261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51"/>
          <p:cNvPicPr preferRelativeResize="0"/>
          <p:nvPr/>
        </p:nvPicPr>
        <p:blipFill>
          <a:blip r:embed="rId3">
            <a:alphaModFix/>
          </a:blip>
          <a:stretch>
            <a:fillRect/>
          </a:stretch>
        </p:blipFill>
        <p:spPr>
          <a:xfrm>
            <a:off x="1250" y="407250"/>
            <a:ext cx="2105025" cy="3857625"/>
          </a:xfrm>
          <a:prstGeom prst="rect">
            <a:avLst/>
          </a:prstGeom>
          <a:noFill/>
          <a:ln>
            <a:noFill/>
          </a:ln>
        </p:spPr>
      </p:pic>
      <p:pic>
        <p:nvPicPr>
          <p:cNvPr id="289" name="Google Shape;289;p51"/>
          <p:cNvPicPr preferRelativeResize="0"/>
          <p:nvPr/>
        </p:nvPicPr>
        <p:blipFill rotWithShape="1">
          <a:blip r:embed="rId4">
            <a:alphaModFix/>
          </a:blip>
          <a:srcRect b="43553"/>
          <a:stretch/>
        </p:blipFill>
        <p:spPr>
          <a:xfrm>
            <a:off x="1878925" y="407250"/>
            <a:ext cx="2200407" cy="3813974"/>
          </a:xfrm>
          <a:prstGeom prst="rect">
            <a:avLst/>
          </a:prstGeom>
          <a:noFill/>
          <a:ln>
            <a:noFill/>
          </a:ln>
        </p:spPr>
      </p:pic>
      <p:pic>
        <p:nvPicPr>
          <p:cNvPr id="290" name="Google Shape;290;p51"/>
          <p:cNvPicPr preferRelativeResize="0"/>
          <p:nvPr/>
        </p:nvPicPr>
        <p:blipFill>
          <a:blip r:embed="rId5">
            <a:alphaModFix/>
          </a:blip>
          <a:stretch>
            <a:fillRect/>
          </a:stretch>
        </p:blipFill>
        <p:spPr>
          <a:xfrm>
            <a:off x="3774950" y="453851"/>
            <a:ext cx="1981275" cy="3720775"/>
          </a:xfrm>
          <a:prstGeom prst="rect">
            <a:avLst/>
          </a:prstGeom>
          <a:noFill/>
          <a:ln>
            <a:noFill/>
          </a:ln>
        </p:spPr>
      </p:pic>
      <p:pic>
        <p:nvPicPr>
          <p:cNvPr id="291" name="Google Shape;291;p51"/>
          <p:cNvPicPr preferRelativeResize="0"/>
          <p:nvPr/>
        </p:nvPicPr>
        <p:blipFill rotWithShape="1">
          <a:blip r:embed="rId6">
            <a:alphaModFix/>
          </a:blip>
          <a:srcRect l="27166"/>
          <a:stretch/>
        </p:blipFill>
        <p:spPr>
          <a:xfrm>
            <a:off x="5469261" y="2376225"/>
            <a:ext cx="3690877" cy="2767275"/>
          </a:xfrm>
          <a:prstGeom prst="rect">
            <a:avLst/>
          </a:prstGeom>
          <a:noFill/>
          <a:ln>
            <a:noFill/>
          </a:ln>
        </p:spPr>
      </p:pic>
      <p:sp>
        <p:nvSpPr>
          <p:cNvPr id="292" name="Google Shape;292;p51"/>
          <p:cNvSpPr txBox="1"/>
          <p:nvPr/>
        </p:nvSpPr>
        <p:spPr>
          <a:xfrm>
            <a:off x="5306525" y="114125"/>
            <a:ext cx="38376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6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Data visualization</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Workflow: basics</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rotWithShape="1">
          <a:blip r:embed="rId3">
            <a:alphaModFix/>
          </a:blip>
          <a:srcRect l="2021" r="5650" b="53626"/>
          <a:stretch/>
        </p:blipFill>
        <p:spPr>
          <a:xfrm>
            <a:off x="299779" y="663750"/>
            <a:ext cx="3179424" cy="1984201"/>
          </a:xfrm>
          <a:prstGeom prst="rect">
            <a:avLst/>
          </a:prstGeom>
          <a:noFill/>
          <a:ln>
            <a:noFill/>
          </a:ln>
        </p:spPr>
      </p:pic>
      <p:pic>
        <p:nvPicPr>
          <p:cNvPr id="70" name="Google Shape;70;p16"/>
          <p:cNvPicPr preferRelativeResize="0"/>
          <p:nvPr/>
        </p:nvPicPr>
        <p:blipFill>
          <a:blip r:embed="rId4">
            <a:alphaModFix/>
          </a:blip>
          <a:stretch>
            <a:fillRect/>
          </a:stretch>
        </p:blipFill>
        <p:spPr>
          <a:xfrm>
            <a:off x="3455829" y="873775"/>
            <a:ext cx="2166500" cy="1768326"/>
          </a:xfrm>
          <a:prstGeom prst="rect">
            <a:avLst/>
          </a:prstGeom>
          <a:noFill/>
          <a:ln>
            <a:noFill/>
          </a:ln>
        </p:spPr>
      </p:pic>
      <p:pic>
        <p:nvPicPr>
          <p:cNvPr id="71" name="Google Shape;71;p16"/>
          <p:cNvPicPr preferRelativeResize="0"/>
          <p:nvPr/>
        </p:nvPicPr>
        <p:blipFill>
          <a:blip r:embed="rId5">
            <a:alphaModFix/>
          </a:blip>
          <a:stretch>
            <a:fillRect/>
          </a:stretch>
        </p:blipFill>
        <p:spPr>
          <a:xfrm>
            <a:off x="2892700" y="2642100"/>
            <a:ext cx="2758525" cy="1945724"/>
          </a:xfrm>
          <a:prstGeom prst="rect">
            <a:avLst/>
          </a:prstGeom>
          <a:noFill/>
          <a:ln>
            <a:noFill/>
          </a:ln>
        </p:spPr>
      </p:pic>
      <p:sp>
        <p:nvSpPr>
          <p:cNvPr id="72" name="Google Shape;72;p16"/>
          <p:cNvSpPr txBox="1"/>
          <p:nvPr/>
        </p:nvSpPr>
        <p:spPr>
          <a:xfrm>
            <a:off x="206525" y="4593600"/>
            <a:ext cx="53652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https://waterfolk.shinyapps.io/CRASRwaterquality</a:t>
            </a:r>
            <a:endParaRPr sz="1800">
              <a:solidFill>
                <a:schemeClr val="dk1"/>
              </a:solidFill>
            </a:endParaRPr>
          </a:p>
        </p:txBody>
      </p:sp>
      <p:pic>
        <p:nvPicPr>
          <p:cNvPr id="73" name="Google Shape;73;p16"/>
          <p:cNvPicPr preferRelativeResize="0"/>
          <p:nvPr/>
        </p:nvPicPr>
        <p:blipFill rotWithShape="1">
          <a:blip r:embed="rId3">
            <a:alphaModFix/>
          </a:blip>
          <a:srcRect t="46509"/>
          <a:stretch/>
        </p:blipFill>
        <p:spPr>
          <a:xfrm>
            <a:off x="252475" y="2642098"/>
            <a:ext cx="2711541" cy="1984201"/>
          </a:xfrm>
          <a:prstGeom prst="rect">
            <a:avLst/>
          </a:prstGeom>
          <a:noFill/>
          <a:ln>
            <a:noFill/>
          </a:ln>
        </p:spPr>
      </p:pic>
      <p:sp>
        <p:nvSpPr>
          <p:cNvPr id="74" name="Google Shape;74;p16"/>
          <p:cNvSpPr txBox="1"/>
          <p:nvPr/>
        </p:nvSpPr>
        <p:spPr>
          <a:xfrm>
            <a:off x="147550" y="109050"/>
            <a:ext cx="54132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R-powered Data Dashboards</a:t>
            </a:r>
            <a:endParaRPr sz="2400">
              <a:solidFill>
                <a:schemeClr val="dk1"/>
              </a:solidFill>
            </a:endParaRPr>
          </a:p>
        </p:txBody>
      </p:sp>
      <p:sp>
        <p:nvSpPr>
          <p:cNvPr id="75" name="Google Shape;75;p16"/>
          <p:cNvSpPr txBox="1"/>
          <p:nvPr/>
        </p:nvSpPr>
        <p:spPr>
          <a:xfrm>
            <a:off x="5957400" y="3493850"/>
            <a:ext cx="32178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https://waterfolk.shinyapps.io/streamcat</a:t>
            </a:r>
            <a:endParaRPr sz="1800">
              <a:solidFill>
                <a:schemeClr val="dk1"/>
              </a:solidFill>
            </a:endParaRPr>
          </a:p>
        </p:txBody>
      </p:sp>
      <p:pic>
        <p:nvPicPr>
          <p:cNvPr id="76" name="Google Shape;76;p16"/>
          <p:cNvPicPr preferRelativeResize="0"/>
          <p:nvPr/>
        </p:nvPicPr>
        <p:blipFill>
          <a:blip r:embed="rId6">
            <a:alphaModFix/>
          </a:blip>
          <a:stretch>
            <a:fillRect/>
          </a:stretch>
        </p:blipFill>
        <p:spPr>
          <a:xfrm>
            <a:off x="6338201" y="304800"/>
            <a:ext cx="2353714" cy="3189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2"/>
          <p:cNvSpPr txBox="1"/>
          <p:nvPr/>
        </p:nvSpPr>
        <p:spPr>
          <a:xfrm>
            <a:off x="2491600" y="1604800"/>
            <a:ext cx="457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a:t>Introduction discussion</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54"/>
          <p:cNvPicPr preferRelativeResize="0"/>
          <p:nvPr/>
        </p:nvPicPr>
        <p:blipFill>
          <a:blip r:embed="rId3">
            <a:alphaModFix/>
          </a:blip>
          <a:stretch>
            <a:fillRect/>
          </a:stretch>
        </p:blipFill>
        <p:spPr>
          <a:xfrm>
            <a:off x="1250" y="407250"/>
            <a:ext cx="2105025" cy="3857625"/>
          </a:xfrm>
          <a:prstGeom prst="rect">
            <a:avLst/>
          </a:prstGeom>
          <a:noFill/>
          <a:ln>
            <a:noFill/>
          </a:ln>
        </p:spPr>
      </p:pic>
      <p:pic>
        <p:nvPicPr>
          <p:cNvPr id="307" name="Google Shape;307;p54"/>
          <p:cNvPicPr preferRelativeResize="0"/>
          <p:nvPr/>
        </p:nvPicPr>
        <p:blipFill rotWithShape="1">
          <a:blip r:embed="rId4">
            <a:alphaModFix/>
          </a:blip>
          <a:srcRect b="43553"/>
          <a:stretch/>
        </p:blipFill>
        <p:spPr>
          <a:xfrm>
            <a:off x="1878925" y="407250"/>
            <a:ext cx="2200407" cy="3813974"/>
          </a:xfrm>
          <a:prstGeom prst="rect">
            <a:avLst/>
          </a:prstGeom>
          <a:noFill/>
          <a:ln>
            <a:noFill/>
          </a:ln>
        </p:spPr>
      </p:pic>
      <p:pic>
        <p:nvPicPr>
          <p:cNvPr id="308" name="Google Shape;308;p54"/>
          <p:cNvPicPr preferRelativeResize="0"/>
          <p:nvPr/>
        </p:nvPicPr>
        <p:blipFill>
          <a:blip r:embed="rId5">
            <a:alphaModFix/>
          </a:blip>
          <a:stretch>
            <a:fillRect/>
          </a:stretch>
        </p:blipFill>
        <p:spPr>
          <a:xfrm>
            <a:off x="3774950" y="453851"/>
            <a:ext cx="1981275" cy="3720775"/>
          </a:xfrm>
          <a:prstGeom prst="rect">
            <a:avLst/>
          </a:prstGeom>
          <a:noFill/>
          <a:ln>
            <a:noFill/>
          </a:ln>
        </p:spPr>
      </p:pic>
      <p:pic>
        <p:nvPicPr>
          <p:cNvPr id="309" name="Google Shape;309;p54"/>
          <p:cNvPicPr preferRelativeResize="0"/>
          <p:nvPr/>
        </p:nvPicPr>
        <p:blipFill rotWithShape="1">
          <a:blip r:embed="rId6">
            <a:alphaModFix/>
          </a:blip>
          <a:srcRect l="27166"/>
          <a:stretch/>
        </p:blipFill>
        <p:spPr>
          <a:xfrm>
            <a:off x="5469261" y="2376225"/>
            <a:ext cx="3690877" cy="2767275"/>
          </a:xfrm>
          <a:prstGeom prst="rect">
            <a:avLst/>
          </a:prstGeom>
          <a:noFill/>
          <a:ln>
            <a:noFill/>
          </a:ln>
        </p:spPr>
      </p:pic>
      <p:sp>
        <p:nvSpPr>
          <p:cNvPr id="310" name="Google Shape;310;p54"/>
          <p:cNvSpPr txBox="1"/>
          <p:nvPr/>
        </p:nvSpPr>
        <p:spPr>
          <a:xfrm>
            <a:off x="5306525" y="114125"/>
            <a:ext cx="38376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6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Data visualization</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Workflow: basics</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p:nvPr/>
        </p:nvSpPr>
        <p:spPr>
          <a:xfrm>
            <a:off x="812413" y="50350"/>
            <a:ext cx="7519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Make this plot</a:t>
            </a:r>
            <a:endParaRPr sz="2400"/>
          </a:p>
          <a:p>
            <a:pPr marL="0" lvl="0" indent="0" algn="ctr" rtl="0">
              <a:spcBef>
                <a:spcPts val="0"/>
              </a:spcBef>
              <a:spcAft>
                <a:spcPts val="0"/>
              </a:spcAft>
              <a:buNone/>
            </a:pPr>
            <a:r>
              <a:rPr lang="en" sz="2000" u="sng">
                <a:solidFill>
                  <a:schemeClr val="hlink"/>
                </a:solidFill>
                <a:hlinkClick r:id="rId3"/>
              </a:rPr>
              <a:t>https://r4ds.hadley.nz/data-visualize.html</a:t>
            </a:r>
            <a:endParaRPr sz="2000"/>
          </a:p>
        </p:txBody>
      </p:sp>
      <p:pic>
        <p:nvPicPr>
          <p:cNvPr id="316" name="Google Shape;316;p55"/>
          <p:cNvPicPr preferRelativeResize="0"/>
          <p:nvPr/>
        </p:nvPicPr>
        <p:blipFill>
          <a:blip r:embed="rId4">
            <a:alphaModFix/>
          </a:blip>
          <a:stretch>
            <a:fillRect/>
          </a:stretch>
        </p:blipFill>
        <p:spPr>
          <a:xfrm>
            <a:off x="1306100" y="1072650"/>
            <a:ext cx="5917764" cy="39264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p:nvPr/>
        </p:nvSpPr>
        <p:spPr>
          <a:xfrm>
            <a:off x="714375" y="493625"/>
            <a:ext cx="69651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a:t>How many functions exist in base R?</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dk1"/>
              </a:buClr>
              <a:buSzPts val="1100"/>
              <a:buFont typeface="Arial"/>
              <a:buNone/>
            </a:pPr>
            <a:r>
              <a:rPr lang="en" sz="3000"/>
              <a:t>How many functions exist in tidyverse?</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dk1"/>
              </a:buClr>
              <a:buSzPts val="1100"/>
              <a:buFont typeface="Arial"/>
              <a:buNone/>
            </a:pPr>
            <a:r>
              <a:rPr lang="en" sz="3000"/>
              <a:t>How many packages exist on CRAN? (Comprehensive R Archive Network)</a:t>
            </a:r>
            <a:endParaRPr sz="3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p:nvPr/>
        </p:nvSpPr>
        <p:spPr>
          <a:xfrm>
            <a:off x="2529500" y="508800"/>
            <a:ext cx="43125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a:t>Files for you…</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dk1"/>
              </a:buClr>
              <a:buSzPts val="1100"/>
              <a:buFont typeface="Arial"/>
              <a:buNone/>
            </a:pPr>
            <a:r>
              <a:rPr lang="en" sz="3000"/>
              <a:t>Readme</a:t>
            </a:r>
            <a:endParaRPr sz="3000"/>
          </a:p>
          <a:p>
            <a:pPr marL="0" lvl="0" indent="0" algn="l" rtl="0">
              <a:spcBef>
                <a:spcPts val="0"/>
              </a:spcBef>
              <a:spcAft>
                <a:spcPts val="0"/>
              </a:spcAft>
              <a:buClr>
                <a:schemeClr val="dk1"/>
              </a:buClr>
              <a:buSzPts val="1100"/>
              <a:buFont typeface="Arial"/>
              <a:buNone/>
            </a:pPr>
            <a:r>
              <a:rPr lang="en" sz="3000"/>
              <a:t>TheVeryBasics.R</a:t>
            </a:r>
            <a:endParaRPr sz="3000"/>
          </a:p>
          <a:p>
            <a:pPr marL="0" lvl="0" indent="0" algn="l" rtl="0">
              <a:spcBef>
                <a:spcPts val="0"/>
              </a:spcBef>
              <a:spcAft>
                <a:spcPts val="0"/>
              </a:spcAft>
              <a:buClr>
                <a:schemeClr val="dk1"/>
              </a:buClr>
              <a:buSzPts val="1100"/>
              <a:buFont typeface="Arial"/>
              <a:buNone/>
            </a:pPr>
            <a:r>
              <a:rPr lang="en" sz="3000">
                <a:solidFill>
                  <a:schemeClr val="dk1"/>
                </a:solidFill>
              </a:rPr>
              <a:t>CommonlyUsed.R</a:t>
            </a:r>
            <a:endParaRPr sz="3000">
              <a:solidFill>
                <a:schemeClr val="dk1"/>
              </a:solidFill>
            </a:endParaRPr>
          </a:p>
          <a:p>
            <a:pPr marL="0" lvl="0" indent="0" algn="l" rtl="0">
              <a:spcBef>
                <a:spcPts val="0"/>
              </a:spcBef>
              <a:spcAft>
                <a:spcPts val="0"/>
              </a:spcAft>
              <a:buClr>
                <a:schemeClr val="dk1"/>
              </a:buClr>
              <a:buSzPts val="1100"/>
              <a:buFont typeface="Arial"/>
              <a:buNone/>
            </a:pPr>
            <a:r>
              <a:rPr lang="en" sz="3000">
                <a:solidFill>
                  <a:schemeClr val="dk1"/>
                </a:solidFill>
              </a:rPr>
              <a:t>base r cheat sheet</a:t>
            </a:r>
            <a:endParaRPr sz="3000">
              <a:solidFill>
                <a:schemeClr val="dk1"/>
              </a:solidFill>
            </a:endParaRPr>
          </a:p>
          <a:p>
            <a:pPr marL="0" lvl="0" indent="0" algn="l" rtl="0">
              <a:spcBef>
                <a:spcPts val="0"/>
              </a:spcBef>
              <a:spcAft>
                <a:spcPts val="0"/>
              </a:spcAft>
              <a:buClr>
                <a:schemeClr val="dk1"/>
              </a:buClr>
              <a:buSzPts val="1100"/>
              <a:buFont typeface="Arial"/>
              <a:buNone/>
            </a:pPr>
            <a:r>
              <a:rPr lang="en" sz="3000">
                <a:solidFill>
                  <a:schemeClr val="dk1"/>
                </a:solidFill>
              </a:rPr>
              <a:t>oldschoolRedcard</a:t>
            </a:r>
            <a:endParaRPr sz="30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9"/>
          <p:cNvSpPr txBox="1"/>
          <p:nvPr/>
        </p:nvSpPr>
        <p:spPr>
          <a:xfrm>
            <a:off x="443050" y="0"/>
            <a:ext cx="7847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From Ch 5 of Wilke, Directory of Visualizations</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8"/>
          <p:cNvPicPr preferRelativeResize="0"/>
          <p:nvPr/>
        </p:nvPicPr>
        <p:blipFill rotWithShape="1">
          <a:blip r:embed="rId3">
            <a:alphaModFix/>
          </a:blip>
          <a:srcRect t="23832"/>
          <a:stretch/>
        </p:blipFill>
        <p:spPr>
          <a:xfrm>
            <a:off x="80150" y="495024"/>
            <a:ext cx="3371434" cy="1046425"/>
          </a:xfrm>
          <a:prstGeom prst="rect">
            <a:avLst/>
          </a:prstGeom>
          <a:noFill/>
          <a:ln>
            <a:noFill/>
          </a:ln>
        </p:spPr>
      </p:pic>
      <p:sp>
        <p:nvSpPr>
          <p:cNvPr id="332" name="Google Shape;332;p58"/>
          <p:cNvSpPr txBox="1"/>
          <p:nvPr/>
        </p:nvSpPr>
        <p:spPr>
          <a:xfrm>
            <a:off x="443050" y="0"/>
            <a:ext cx="7847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From Ch 5 of Wilke, Directory of Visualizations</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p:txBody>
      </p:sp>
      <p:pic>
        <p:nvPicPr>
          <p:cNvPr id="333" name="Google Shape;333;p58"/>
          <p:cNvPicPr preferRelativeResize="0"/>
          <p:nvPr/>
        </p:nvPicPr>
        <p:blipFill>
          <a:blip r:embed="rId4">
            <a:alphaModFix/>
          </a:blip>
          <a:stretch>
            <a:fillRect/>
          </a:stretch>
        </p:blipFill>
        <p:spPr>
          <a:xfrm>
            <a:off x="231800" y="1541450"/>
            <a:ext cx="3587459" cy="1700600"/>
          </a:xfrm>
          <a:prstGeom prst="rect">
            <a:avLst/>
          </a:prstGeom>
          <a:noFill/>
          <a:ln>
            <a:noFill/>
          </a:ln>
        </p:spPr>
      </p:pic>
      <p:pic>
        <p:nvPicPr>
          <p:cNvPr id="334" name="Google Shape;334;p58"/>
          <p:cNvPicPr preferRelativeResize="0"/>
          <p:nvPr/>
        </p:nvPicPr>
        <p:blipFill>
          <a:blip r:embed="rId5">
            <a:alphaModFix/>
          </a:blip>
          <a:stretch>
            <a:fillRect/>
          </a:stretch>
        </p:blipFill>
        <p:spPr>
          <a:xfrm>
            <a:off x="4264075" y="495025"/>
            <a:ext cx="4183925" cy="1104209"/>
          </a:xfrm>
          <a:prstGeom prst="rect">
            <a:avLst/>
          </a:prstGeom>
          <a:noFill/>
          <a:ln>
            <a:noFill/>
          </a:ln>
        </p:spPr>
      </p:pic>
      <p:pic>
        <p:nvPicPr>
          <p:cNvPr id="335" name="Google Shape;335;p58"/>
          <p:cNvPicPr preferRelativeResize="0"/>
          <p:nvPr/>
        </p:nvPicPr>
        <p:blipFill>
          <a:blip r:embed="rId6">
            <a:alphaModFix/>
          </a:blip>
          <a:stretch>
            <a:fillRect/>
          </a:stretch>
        </p:blipFill>
        <p:spPr>
          <a:xfrm>
            <a:off x="4713825" y="1599225"/>
            <a:ext cx="3338202" cy="1642825"/>
          </a:xfrm>
          <a:prstGeom prst="rect">
            <a:avLst/>
          </a:prstGeom>
          <a:noFill/>
          <a:ln>
            <a:noFill/>
          </a:ln>
        </p:spPr>
      </p:pic>
      <p:pic>
        <p:nvPicPr>
          <p:cNvPr id="336" name="Google Shape;336;p58"/>
          <p:cNvPicPr preferRelativeResize="0"/>
          <p:nvPr/>
        </p:nvPicPr>
        <p:blipFill>
          <a:blip r:embed="rId7">
            <a:alphaModFix/>
          </a:blip>
          <a:stretch>
            <a:fillRect/>
          </a:stretch>
        </p:blipFill>
        <p:spPr>
          <a:xfrm>
            <a:off x="0" y="3556583"/>
            <a:ext cx="4812599" cy="1187066"/>
          </a:xfrm>
          <a:prstGeom prst="rect">
            <a:avLst/>
          </a:prstGeom>
          <a:noFill/>
          <a:ln>
            <a:noFill/>
          </a:ln>
        </p:spPr>
      </p:pic>
      <p:pic>
        <p:nvPicPr>
          <p:cNvPr id="337" name="Google Shape;337;p58"/>
          <p:cNvPicPr preferRelativeResize="0"/>
          <p:nvPr/>
        </p:nvPicPr>
        <p:blipFill>
          <a:blip r:embed="rId8">
            <a:alphaModFix/>
          </a:blip>
          <a:stretch>
            <a:fillRect/>
          </a:stretch>
        </p:blipFill>
        <p:spPr>
          <a:xfrm>
            <a:off x="4812600" y="3626900"/>
            <a:ext cx="4331404" cy="1046425"/>
          </a:xfrm>
          <a:prstGeom prst="rect">
            <a:avLst/>
          </a:prstGeom>
          <a:noFill/>
          <a:ln>
            <a:noFill/>
          </a:ln>
        </p:spPr>
      </p:pic>
      <p:pic>
        <p:nvPicPr>
          <p:cNvPr id="338" name="Google Shape;338;p58"/>
          <p:cNvPicPr preferRelativeResize="0"/>
          <p:nvPr/>
        </p:nvPicPr>
        <p:blipFill>
          <a:blip r:embed="rId9">
            <a:alphaModFix/>
          </a:blip>
          <a:stretch>
            <a:fillRect/>
          </a:stretch>
        </p:blipFill>
        <p:spPr>
          <a:xfrm>
            <a:off x="1690338" y="2571750"/>
            <a:ext cx="2881670" cy="92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52400" y="1569200"/>
            <a:ext cx="8839201" cy="20051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152400" y="1591525"/>
            <a:ext cx="8839198" cy="12470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152400" y="1735450"/>
            <a:ext cx="8839203" cy="19760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52400" y="1449313"/>
            <a:ext cx="8839199" cy="2244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2118288" y="1082300"/>
            <a:ext cx="4619625" cy="24860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1171</Words>
  <Application>Microsoft Office PowerPoint</Application>
  <PresentationFormat>On-screen Show (16:9)</PresentationFormat>
  <Paragraphs>111</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Consolas</vt:lpstr>
      <vt:lpstr>Roboto</vt:lpstr>
      <vt:lpstr>Arial</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Stephen</cp:lastModifiedBy>
  <cp:revision>1</cp:revision>
  <dcterms:modified xsi:type="dcterms:W3CDTF">2025-01-30T18:18:21Z</dcterms:modified>
</cp:coreProperties>
</file>